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bhaya Libre" panose="020B0604020202020204" charset="0"/>
      <p:regular r:id="rId19"/>
    </p:embeddedFont>
    <p:embeddedFont>
      <p:font typeface="Canva Sans" panose="020B0604020202020204" charset="0"/>
      <p:regular r:id="rId20"/>
    </p:embeddedFont>
    <p:embeddedFont>
      <p:font typeface="Cinzel" panose="020B0604020202020204" charset="0"/>
      <p:regular r:id="rId21"/>
    </p:embeddedFont>
    <p:embeddedFont>
      <p:font typeface="Cinzel Decorative" panose="020B0604020202020204" charset="0"/>
      <p:regular r:id="rId22"/>
    </p:embeddedFont>
    <p:embeddedFont>
      <p:font typeface="Roller Coaster Serif" panose="020B0604020202020204" charset="0"/>
      <p:regular r:id="rId23"/>
    </p:embeddedFont>
    <p:embeddedFont>
      <p:font typeface="Rye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60" y="2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sv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143520" y="3461205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1975520" y="3461205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884158" y="2647867"/>
            <a:ext cx="2642917" cy="591052"/>
          </a:xfrm>
          <a:custGeom>
            <a:avLst/>
            <a:gdLst/>
            <a:ahLst/>
            <a:cxnLst/>
            <a:rect l="l" t="t" r="r" b="b"/>
            <a:pathLst>
              <a:path w="2642917" h="591052">
                <a:moveTo>
                  <a:pt x="0" y="0"/>
                </a:moveTo>
                <a:lnTo>
                  <a:pt x="2642917" y="0"/>
                </a:lnTo>
                <a:lnTo>
                  <a:pt x="2642917" y="591052"/>
                </a:lnTo>
                <a:lnTo>
                  <a:pt x="0" y="591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553686" y="3369261"/>
            <a:ext cx="7303861" cy="65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2"/>
              </a:lnSpc>
            </a:pPr>
            <a:r>
              <a:rPr lang="en-US" sz="3901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THE ALL HALLOWS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47687" y="3731316"/>
            <a:ext cx="5715858" cy="2462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27"/>
              </a:lnSpc>
            </a:pPr>
            <a:r>
              <a:rPr lang="en-US" sz="14305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BANQUET</a:t>
            </a:r>
          </a:p>
        </p:txBody>
      </p:sp>
      <p:sp>
        <p:nvSpPr>
          <p:cNvPr id="8" name="Freeform 8"/>
          <p:cNvSpPr/>
          <p:nvPr/>
        </p:nvSpPr>
        <p:spPr>
          <a:xfrm>
            <a:off x="11496682" y="5812442"/>
            <a:ext cx="881999" cy="381341"/>
          </a:xfrm>
          <a:custGeom>
            <a:avLst/>
            <a:gdLst/>
            <a:ahLst/>
            <a:cxnLst/>
            <a:rect l="l" t="t" r="r" b="b"/>
            <a:pathLst>
              <a:path w="881999" h="381341">
                <a:moveTo>
                  <a:pt x="0" y="0"/>
                </a:moveTo>
                <a:lnTo>
                  <a:pt x="881999" y="0"/>
                </a:lnTo>
                <a:lnTo>
                  <a:pt x="881999" y="381341"/>
                </a:lnTo>
                <a:lnTo>
                  <a:pt x="0" y="381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04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5865493" y="5812442"/>
            <a:ext cx="881999" cy="381341"/>
          </a:xfrm>
          <a:custGeom>
            <a:avLst/>
            <a:gdLst/>
            <a:ahLst/>
            <a:cxnLst/>
            <a:rect l="l" t="t" r="r" b="b"/>
            <a:pathLst>
              <a:path w="881999" h="381341">
                <a:moveTo>
                  <a:pt x="881999" y="0"/>
                </a:moveTo>
                <a:lnTo>
                  <a:pt x="0" y="0"/>
                </a:lnTo>
                <a:lnTo>
                  <a:pt x="0" y="381341"/>
                </a:lnTo>
                <a:lnTo>
                  <a:pt x="881999" y="381341"/>
                </a:lnTo>
                <a:lnTo>
                  <a:pt x="88199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04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286000" y="0"/>
            <a:ext cx="13716000" cy="7032567"/>
          </a:xfrm>
          <a:custGeom>
            <a:avLst/>
            <a:gdLst/>
            <a:ahLst/>
            <a:cxnLst/>
            <a:rect l="l" t="t" r="r" b="b"/>
            <a:pathLst>
              <a:path w="13716000" h="7032567">
                <a:moveTo>
                  <a:pt x="0" y="0"/>
                </a:moveTo>
                <a:lnTo>
                  <a:pt x="13716000" y="0"/>
                </a:lnTo>
                <a:lnTo>
                  <a:pt x="13716000" y="7032567"/>
                </a:lnTo>
                <a:lnTo>
                  <a:pt x="0" y="7032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476481" y="4410335"/>
            <a:ext cx="3389011" cy="5866544"/>
          </a:xfrm>
          <a:custGeom>
            <a:avLst/>
            <a:gdLst/>
            <a:ahLst/>
            <a:cxnLst/>
            <a:rect l="l" t="t" r="r" b="b"/>
            <a:pathLst>
              <a:path w="3389011" h="5866544">
                <a:moveTo>
                  <a:pt x="0" y="0"/>
                </a:moveTo>
                <a:lnTo>
                  <a:pt x="3389012" y="0"/>
                </a:lnTo>
                <a:lnTo>
                  <a:pt x="3389012" y="5866544"/>
                </a:lnTo>
                <a:lnTo>
                  <a:pt x="0" y="5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10857">
            <a:off x="11475987" y="7737596"/>
            <a:ext cx="4423944" cy="2305981"/>
          </a:xfrm>
          <a:custGeom>
            <a:avLst/>
            <a:gdLst/>
            <a:ahLst/>
            <a:cxnLst/>
            <a:rect l="l" t="t" r="r" b="b"/>
            <a:pathLst>
              <a:path w="4423944" h="2305981">
                <a:moveTo>
                  <a:pt x="0" y="0"/>
                </a:moveTo>
                <a:lnTo>
                  <a:pt x="4423944" y="0"/>
                </a:lnTo>
                <a:lnTo>
                  <a:pt x="4423944" y="2305981"/>
                </a:lnTo>
                <a:lnTo>
                  <a:pt x="0" y="23059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905499" y="5964736"/>
            <a:ext cx="6600234" cy="2462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27"/>
              </a:lnSpc>
            </a:pPr>
            <a:r>
              <a:rPr lang="en-US" sz="14305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AUCTION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65493" y="1802647"/>
            <a:ext cx="6329993" cy="163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1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AAVLD FOUNDATION PRESENTS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06492" y="8474420"/>
            <a:ext cx="5557710" cy="416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7"/>
              </a:lnSpc>
            </a:pPr>
            <a:r>
              <a:rPr lang="en-US" sz="2469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OCTOBER 31,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25998" y="5631386"/>
            <a:ext cx="2986646" cy="66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3942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081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1913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6460391" y="1620911"/>
            <a:ext cx="5402890" cy="7639047"/>
          </a:xfrm>
          <a:custGeom>
            <a:avLst/>
            <a:gdLst/>
            <a:ahLst/>
            <a:cxnLst/>
            <a:rect l="l" t="t" r="r" b="b"/>
            <a:pathLst>
              <a:path w="5402890" h="7639047">
                <a:moveTo>
                  <a:pt x="0" y="0"/>
                </a:moveTo>
                <a:lnTo>
                  <a:pt x="5402890" y="0"/>
                </a:lnTo>
                <a:lnTo>
                  <a:pt x="5402890" y="7639047"/>
                </a:lnTo>
                <a:lnTo>
                  <a:pt x="0" y="7639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6994131" y="2524434"/>
            <a:ext cx="4345467" cy="5832000"/>
          </a:xfrm>
          <a:custGeom>
            <a:avLst/>
            <a:gdLst/>
            <a:ahLst/>
            <a:cxnLst/>
            <a:rect l="l" t="t" r="r" b="b"/>
            <a:pathLst>
              <a:path w="4345467" h="5832000">
                <a:moveTo>
                  <a:pt x="0" y="0"/>
                </a:moveTo>
                <a:lnTo>
                  <a:pt x="4345467" y="0"/>
                </a:lnTo>
                <a:lnTo>
                  <a:pt x="4345467" y="5832000"/>
                </a:lnTo>
                <a:lnTo>
                  <a:pt x="0" y="583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491" t="-10132" r="-13198" b="-87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43608" y="1235710"/>
            <a:ext cx="6600783" cy="112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LIVE AUCTION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23583" y="8435071"/>
            <a:ext cx="10006345" cy="1528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3"/>
              </a:lnSpc>
            </a:pPr>
            <a:r>
              <a:rPr lang="en-US" sz="4352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DONATED BY: KANSAS VETERINARY DIAGNOSTIC LABORATORY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081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1913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6460391" y="1620911"/>
            <a:ext cx="5402890" cy="7639047"/>
          </a:xfrm>
          <a:custGeom>
            <a:avLst/>
            <a:gdLst/>
            <a:ahLst/>
            <a:cxnLst/>
            <a:rect l="l" t="t" r="r" b="b"/>
            <a:pathLst>
              <a:path w="5402890" h="7639047">
                <a:moveTo>
                  <a:pt x="0" y="0"/>
                </a:moveTo>
                <a:lnTo>
                  <a:pt x="5402890" y="0"/>
                </a:lnTo>
                <a:lnTo>
                  <a:pt x="5402890" y="7639047"/>
                </a:lnTo>
                <a:lnTo>
                  <a:pt x="0" y="7639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50864" y="3221474"/>
            <a:ext cx="5832000" cy="4337900"/>
          </a:xfrm>
          <a:custGeom>
            <a:avLst/>
            <a:gdLst/>
            <a:ahLst/>
            <a:cxnLst/>
            <a:rect l="l" t="t" r="r" b="b"/>
            <a:pathLst>
              <a:path w="5832000" h="4337900">
                <a:moveTo>
                  <a:pt x="0" y="0"/>
                </a:moveTo>
                <a:lnTo>
                  <a:pt x="5832000" y="0"/>
                </a:lnTo>
                <a:lnTo>
                  <a:pt x="5832000" y="4337900"/>
                </a:lnTo>
                <a:lnTo>
                  <a:pt x="0" y="4337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07" t="-21450" b="-56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43608" y="1235710"/>
            <a:ext cx="6600783" cy="112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LIVE AUCTION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42615" y="8298610"/>
            <a:ext cx="9402771" cy="1528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3"/>
              </a:lnSpc>
            </a:pPr>
            <a:r>
              <a:rPr lang="en-US" sz="4352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DONATED BY: TEXAS A&amp;M VETERINARY MEDICAL DIAGNOSTIC LABORATORY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081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1913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6460391" y="1620911"/>
            <a:ext cx="5402890" cy="7639047"/>
          </a:xfrm>
          <a:custGeom>
            <a:avLst/>
            <a:gdLst/>
            <a:ahLst/>
            <a:cxnLst/>
            <a:rect l="l" t="t" r="r" b="b"/>
            <a:pathLst>
              <a:path w="5402890" h="7639047">
                <a:moveTo>
                  <a:pt x="0" y="0"/>
                </a:moveTo>
                <a:lnTo>
                  <a:pt x="5402890" y="0"/>
                </a:lnTo>
                <a:lnTo>
                  <a:pt x="5402890" y="7639047"/>
                </a:lnTo>
                <a:lnTo>
                  <a:pt x="0" y="7639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50864" y="3221474"/>
            <a:ext cx="5832000" cy="4412203"/>
          </a:xfrm>
          <a:custGeom>
            <a:avLst/>
            <a:gdLst/>
            <a:ahLst/>
            <a:cxnLst/>
            <a:rect l="l" t="t" r="r" b="b"/>
            <a:pathLst>
              <a:path w="5832000" h="4412203">
                <a:moveTo>
                  <a:pt x="0" y="0"/>
                </a:moveTo>
                <a:lnTo>
                  <a:pt x="5832000" y="0"/>
                </a:lnTo>
                <a:lnTo>
                  <a:pt x="5832000" y="4412203"/>
                </a:lnTo>
                <a:lnTo>
                  <a:pt x="0" y="4412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44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43608" y="1235710"/>
            <a:ext cx="6600783" cy="112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LIVE AUCTION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42615" y="8425546"/>
            <a:ext cx="9402771" cy="80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3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DONATED BY: DR. STEPHEN CRAWFORD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76456" y="3248644"/>
            <a:ext cx="6367936" cy="4403225"/>
            <a:chOff x="0" y="0"/>
            <a:chExt cx="1677152" cy="11596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7152" cy="1159697"/>
            </a:xfrm>
            <a:custGeom>
              <a:avLst/>
              <a:gdLst/>
              <a:ahLst/>
              <a:cxnLst/>
              <a:rect l="l" t="t" r="r" b="b"/>
              <a:pathLst>
                <a:path w="1677152" h="1159697">
                  <a:moveTo>
                    <a:pt x="0" y="0"/>
                  </a:moveTo>
                  <a:lnTo>
                    <a:pt x="1677152" y="0"/>
                  </a:lnTo>
                  <a:lnTo>
                    <a:pt x="1677152" y="1159697"/>
                  </a:lnTo>
                  <a:lnTo>
                    <a:pt x="0" y="1159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77152" cy="1197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5762558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2335029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952971" y="3113611"/>
            <a:ext cx="6572471" cy="4666455"/>
          </a:xfrm>
          <a:custGeom>
            <a:avLst/>
            <a:gdLst/>
            <a:ahLst/>
            <a:cxnLst/>
            <a:rect l="l" t="t" r="r" b="b"/>
            <a:pathLst>
              <a:path w="6572471" h="4666455">
                <a:moveTo>
                  <a:pt x="0" y="0"/>
                </a:moveTo>
                <a:lnTo>
                  <a:pt x="6572471" y="0"/>
                </a:lnTo>
                <a:lnTo>
                  <a:pt x="6572471" y="4666454"/>
                </a:lnTo>
                <a:lnTo>
                  <a:pt x="0" y="46664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7526202" y="6018114"/>
            <a:ext cx="3426009" cy="0"/>
          </a:xfrm>
          <a:prstGeom prst="line">
            <a:avLst/>
          </a:prstGeom>
          <a:ln w="9525" cap="flat">
            <a:solidFill>
              <a:srgbClr val="CD9B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477186" y="4959791"/>
            <a:ext cx="1524042" cy="87632"/>
          </a:xfrm>
          <a:custGeom>
            <a:avLst/>
            <a:gdLst/>
            <a:ahLst/>
            <a:cxnLst/>
            <a:rect l="l" t="t" r="r" b="b"/>
            <a:pathLst>
              <a:path w="1524042" h="87632">
                <a:moveTo>
                  <a:pt x="0" y="0"/>
                </a:moveTo>
                <a:lnTo>
                  <a:pt x="1524041" y="0"/>
                </a:lnTo>
                <a:lnTo>
                  <a:pt x="1524041" y="87632"/>
                </a:lnTo>
                <a:lnTo>
                  <a:pt x="0" y="87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843608" y="1235710"/>
            <a:ext cx="6600783" cy="112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LIVE AUCTION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90844" y="8553674"/>
            <a:ext cx="10696725" cy="98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6"/>
              </a:lnSpc>
            </a:pPr>
            <a:r>
              <a:rPr lang="en-US" sz="5676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GRAB A SEAT WITH THE PRESIDENT IF YOU DARE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56134" y="4125489"/>
            <a:ext cx="4366145" cy="583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426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President’s Table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19191" y="5160532"/>
            <a:ext cx="4240031" cy="22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>
                <a:solidFill>
                  <a:srgbClr val="201E1F"/>
                </a:solidFill>
                <a:latin typeface="Cinzel"/>
                <a:ea typeface="Cinzel"/>
                <a:cs typeface="Cinzel"/>
                <a:sym typeface="Cinzel"/>
              </a:rPr>
              <a:t>This certificate is proudly presented 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81984" y="6230433"/>
            <a:ext cx="4114445" cy="47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"/>
              </a:lnSpc>
            </a:pPr>
            <a:r>
              <a:rPr lang="en-US" sz="1091">
                <a:solidFill>
                  <a:srgbClr val="201E1F"/>
                </a:solidFill>
                <a:latin typeface="Abhaya Libre"/>
                <a:ea typeface="Abhaya Libre"/>
                <a:cs typeface="Abhaya Libre"/>
                <a:sym typeface="Abhaya Libre"/>
              </a:rPr>
              <a:t>One seat at the President’s Table with Dr. Tanya Leroith</a:t>
            </a:r>
          </a:p>
          <a:p>
            <a:pPr algn="ctr">
              <a:lnSpc>
                <a:spcPts val="1233"/>
              </a:lnSpc>
            </a:pPr>
            <a:r>
              <a:rPr lang="en-US" sz="1091">
                <a:solidFill>
                  <a:srgbClr val="201E1F"/>
                </a:solidFill>
                <a:latin typeface="Abhaya Libre"/>
                <a:ea typeface="Abhaya Libre"/>
                <a:cs typeface="Abhaya Libre"/>
                <a:sym typeface="Abhaya Libre"/>
              </a:rPr>
              <a:t>USAHA/AAVLD Presidents’ Dinner with Keynote Address</a:t>
            </a:r>
          </a:p>
          <a:p>
            <a:pPr algn="ctr">
              <a:lnSpc>
                <a:spcPts val="1233"/>
              </a:lnSpc>
            </a:pPr>
            <a:r>
              <a:rPr lang="en-US" sz="1091">
                <a:solidFill>
                  <a:srgbClr val="201E1F"/>
                </a:solidFill>
                <a:latin typeface="Abhaya Libre"/>
                <a:ea typeface="Abhaya Libre"/>
                <a:cs typeface="Abhaya Libre"/>
                <a:sym typeface="Abhaya Libre"/>
              </a:rPr>
              <a:t>Sunday, November 2, 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57080" y="4601394"/>
            <a:ext cx="2764254" cy="264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2"/>
              </a:lnSpc>
            </a:pPr>
            <a:r>
              <a:rPr lang="en-US" sz="1565">
                <a:solidFill>
                  <a:srgbClr val="000000"/>
                </a:solidFill>
                <a:latin typeface="Cinzel"/>
                <a:ea typeface="Cinzel"/>
                <a:cs typeface="Cinzel"/>
                <a:sym typeface="Cinzel"/>
              </a:rPr>
              <a:t>one seat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40342" y="6981724"/>
            <a:ext cx="549246" cy="16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"/>
              </a:lnSpc>
            </a:pPr>
            <a:r>
              <a:rPr lang="en-US" sz="1091">
                <a:solidFill>
                  <a:srgbClr val="201E1F"/>
                </a:solidFill>
                <a:latin typeface="Abhaya Libre"/>
                <a:ea typeface="Abhaya Libre"/>
                <a:cs typeface="Abhaya Libre"/>
                <a:sym typeface="Abhaya Libre"/>
              </a:rPr>
              <a:t>1900-01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762558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335029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02772" y="2363245"/>
            <a:ext cx="11082456" cy="625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2"/>
              </a:lnSpc>
            </a:pPr>
            <a:r>
              <a:rPr lang="en-US" sz="17923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SILENT </a:t>
            </a:r>
          </a:p>
          <a:p>
            <a:pPr algn="ctr">
              <a:lnSpc>
                <a:spcPts val="25092"/>
              </a:lnSpc>
            </a:pPr>
            <a:r>
              <a:rPr lang="en-US" sz="17923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AUCTION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2420391" y="3781354"/>
            <a:ext cx="5616854" cy="6184132"/>
          </a:xfrm>
          <a:custGeom>
            <a:avLst/>
            <a:gdLst/>
            <a:ahLst/>
            <a:cxnLst/>
            <a:rect l="l" t="t" r="r" b="b"/>
            <a:pathLst>
              <a:path w="5616854" h="6184132">
                <a:moveTo>
                  <a:pt x="0" y="0"/>
                </a:moveTo>
                <a:lnTo>
                  <a:pt x="5616854" y="0"/>
                </a:lnTo>
                <a:lnTo>
                  <a:pt x="5616854" y="6184132"/>
                </a:lnTo>
                <a:lnTo>
                  <a:pt x="0" y="6184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157295" y="3205844"/>
            <a:ext cx="3557901" cy="4112540"/>
          </a:xfrm>
          <a:custGeom>
            <a:avLst/>
            <a:gdLst/>
            <a:ahLst/>
            <a:cxnLst/>
            <a:rect l="l" t="t" r="r" b="b"/>
            <a:pathLst>
              <a:path w="3557901" h="4112540">
                <a:moveTo>
                  <a:pt x="0" y="0"/>
                </a:moveTo>
                <a:lnTo>
                  <a:pt x="3557902" y="0"/>
                </a:lnTo>
                <a:lnTo>
                  <a:pt x="3557902" y="4112540"/>
                </a:lnTo>
                <a:lnTo>
                  <a:pt x="0" y="41125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762558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335029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02772" y="3659032"/>
            <a:ext cx="11082456" cy="3078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92"/>
              </a:lnSpc>
            </a:pPr>
            <a:r>
              <a:rPr lang="en-US" sz="17923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RAFFLE ITEMS</a:t>
            </a:r>
          </a:p>
        </p:txBody>
      </p:sp>
      <p:sp>
        <p:nvSpPr>
          <p:cNvPr id="7" name="Freeform 7"/>
          <p:cNvSpPr/>
          <p:nvPr/>
        </p:nvSpPr>
        <p:spPr>
          <a:xfrm>
            <a:off x="3173892" y="613445"/>
            <a:ext cx="6409905" cy="3116816"/>
          </a:xfrm>
          <a:custGeom>
            <a:avLst/>
            <a:gdLst/>
            <a:ahLst/>
            <a:cxnLst/>
            <a:rect l="l" t="t" r="r" b="b"/>
            <a:pathLst>
              <a:path w="6409905" h="3116816">
                <a:moveTo>
                  <a:pt x="0" y="0"/>
                </a:moveTo>
                <a:lnTo>
                  <a:pt x="6409906" y="0"/>
                </a:lnTo>
                <a:lnTo>
                  <a:pt x="6409906" y="3116817"/>
                </a:lnTo>
                <a:lnTo>
                  <a:pt x="0" y="3116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959759" y="6173777"/>
            <a:ext cx="3351773" cy="3841574"/>
          </a:xfrm>
          <a:custGeom>
            <a:avLst/>
            <a:gdLst/>
            <a:ahLst/>
            <a:cxnLst/>
            <a:rect l="l" t="t" r="r" b="b"/>
            <a:pathLst>
              <a:path w="3351773" h="3841574">
                <a:moveTo>
                  <a:pt x="0" y="0"/>
                </a:moveTo>
                <a:lnTo>
                  <a:pt x="3351774" y="0"/>
                </a:lnTo>
                <a:lnTo>
                  <a:pt x="3351774" y="3841574"/>
                </a:lnTo>
                <a:lnTo>
                  <a:pt x="0" y="384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762558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335029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16775" y="13444831"/>
            <a:ext cx="8668453" cy="601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2"/>
              </a:lnSpc>
            </a:pPr>
            <a:r>
              <a:rPr lang="en-US" sz="5722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CASH OR CARD PAYMENTS ACCEPTED! PLEASE REMEMBER TO CHECK OUT AT THE END OF THE NIGHT.</a:t>
            </a:r>
          </a:p>
          <a:p>
            <a:pPr algn="ctr">
              <a:lnSpc>
                <a:spcPts val="8012"/>
              </a:lnSpc>
            </a:pPr>
            <a:endParaRPr lang="en-US" sz="5722">
              <a:solidFill>
                <a:srgbClr val="000000"/>
              </a:solidFill>
              <a:latin typeface="Roller Coaster Serif"/>
              <a:ea typeface="Roller Coaster Serif"/>
              <a:cs typeface="Roller Coaster Serif"/>
              <a:sym typeface="Roller Coaster Serif"/>
            </a:endParaRPr>
          </a:p>
          <a:p>
            <a:pPr algn="ctr">
              <a:lnSpc>
                <a:spcPts val="8012"/>
              </a:lnSpc>
            </a:pPr>
            <a:r>
              <a:rPr lang="en-US" sz="5722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THANK YOU FOR SUPPORTING THE AAVLD FOUNDATION!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41659" y="1899742"/>
            <a:ext cx="9802145" cy="735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6965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PLEASE REMEMBER TO CHECK OUT WITH REDA OZUNA OR BY USING THE ONLINE PAYMENT FORM.</a:t>
            </a:r>
          </a:p>
          <a:p>
            <a:pPr algn="ctr">
              <a:lnSpc>
                <a:spcPts val="9751"/>
              </a:lnSpc>
            </a:pPr>
            <a:endParaRPr lang="en-US" sz="6965">
              <a:solidFill>
                <a:srgbClr val="000000"/>
              </a:solidFill>
              <a:latin typeface="Roller Coaster Serif"/>
              <a:ea typeface="Roller Coaster Serif"/>
              <a:cs typeface="Roller Coaster Serif"/>
              <a:sym typeface="Roller Coaster Serif"/>
            </a:endParaRPr>
          </a:p>
          <a:p>
            <a:pPr algn="ctr">
              <a:lnSpc>
                <a:spcPts val="9751"/>
              </a:lnSpc>
            </a:pPr>
            <a:r>
              <a:rPr lang="en-US" sz="6965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Thank you for supporting the AAVLD Foundation!</a:t>
            </a:r>
          </a:p>
        </p:txBody>
      </p:sp>
      <p:sp>
        <p:nvSpPr>
          <p:cNvPr id="8" name="Freeform 8"/>
          <p:cNvSpPr/>
          <p:nvPr/>
        </p:nvSpPr>
        <p:spPr>
          <a:xfrm>
            <a:off x="1270307" y="4484490"/>
            <a:ext cx="4682664" cy="6048651"/>
          </a:xfrm>
          <a:custGeom>
            <a:avLst/>
            <a:gdLst/>
            <a:ahLst/>
            <a:cxnLst/>
            <a:rect l="l" t="t" r="r" b="b"/>
            <a:pathLst>
              <a:path w="4682664" h="6048651">
                <a:moveTo>
                  <a:pt x="0" y="0"/>
                </a:moveTo>
                <a:lnTo>
                  <a:pt x="4682664" y="0"/>
                </a:lnTo>
                <a:lnTo>
                  <a:pt x="4682664" y="6048651"/>
                </a:lnTo>
                <a:lnTo>
                  <a:pt x="0" y="6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165899">
            <a:off x="12034910" y="8112562"/>
            <a:ext cx="3983370" cy="2066373"/>
          </a:xfrm>
          <a:custGeom>
            <a:avLst/>
            <a:gdLst/>
            <a:ahLst/>
            <a:cxnLst/>
            <a:rect l="l" t="t" r="r" b="b"/>
            <a:pathLst>
              <a:path w="3983370" h="2066373">
                <a:moveTo>
                  <a:pt x="0" y="0"/>
                </a:moveTo>
                <a:lnTo>
                  <a:pt x="3983370" y="0"/>
                </a:lnTo>
                <a:lnTo>
                  <a:pt x="3983370" y="2066373"/>
                </a:lnTo>
                <a:lnTo>
                  <a:pt x="0" y="2066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7081" y="725689"/>
            <a:ext cx="8413837" cy="4800028"/>
          </a:xfrm>
          <a:custGeom>
            <a:avLst/>
            <a:gdLst/>
            <a:ahLst/>
            <a:cxnLst/>
            <a:rect l="l" t="t" r="r" b="b"/>
            <a:pathLst>
              <a:path w="8413837" h="4800028">
                <a:moveTo>
                  <a:pt x="0" y="0"/>
                </a:moveTo>
                <a:lnTo>
                  <a:pt x="8413838" y="0"/>
                </a:lnTo>
                <a:lnTo>
                  <a:pt x="8413838" y="4800029"/>
                </a:lnTo>
                <a:lnTo>
                  <a:pt x="0" y="4800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903460" y="6467674"/>
            <a:ext cx="10481081" cy="21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AAVLD PLENARY SESSION: WHAT'S OLD IS NEW AGAIN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081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1913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68700" y="2960147"/>
            <a:ext cx="3227368" cy="4277115"/>
          </a:xfrm>
          <a:custGeom>
            <a:avLst/>
            <a:gdLst/>
            <a:ahLst/>
            <a:cxnLst/>
            <a:rect l="l" t="t" r="r" b="b"/>
            <a:pathLst>
              <a:path w="3227368" h="4277115">
                <a:moveTo>
                  <a:pt x="0" y="0"/>
                </a:moveTo>
                <a:lnTo>
                  <a:pt x="3227368" y="0"/>
                </a:lnTo>
                <a:lnTo>
                  <a:pt x="3227368" y="4277115"/>
                </a:lnTo>
                <a:lnTo>
                  <a:pt x="0" y="4277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20" b="-8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009435" y="7933246"/>
            <a:ext cx="4264956" cy="123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5"/>
              </a:lnSpc>
            </a:pPr>
            <a:r>
              <a:rPr lang="en-US" sz="7082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DR. BRUCE AKEY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03247" y="1498645"/>
            <a:ext cx="8081507" cy="62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</a:pPr>
            <a:r>
              <a:rPr lang="en-US" sz="3644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INTRODUCING OUR AUCTIONEER</a:t>
            </a:r>
          </a:p>
        </p:txBody>
      </p:sp>
      <p:sp>
        <p:nvSpPr>
          <p:cNvPr id="9" name="Freeform 9"/>
          <p:cNvSpPr/>
          <p:nvPr/>
        </p:nvSpPr>
        <p:spPr>
          <a:xfrm>
            <a:off x="7120864" y="2332074"/>
            <a:ext cx="3923039" cy="5546713"/>
          </a:xfrm>
          <a:custGeom>
            <a:avLst/>
            <a:gdLst/>
            <a:ahLst/>
            <a:cxnLst/>
            <a:rect l="l" t="t" r="r" b="b"/>
            <a:pathLst>
              <a:path w="3923039" h="5546713">
                <a:moveTo>
                  <a:pt x="0" y="0"/>
                </a:moveTo>
                <a:lnTo>
                  <a:pt x="3923039" y="0"/>
                </a:lnTo>
                <a:lnTo>
                  <a:pt x="3923039" y="5546713"/>
                </a:lnTo>
                <a:lnTo>
                  <a:pt x="0" y="5546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686446" y="8972400"/>
            <a:ext cx="8915108" cy="514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1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MASTER OF TONIGHT’S THRILLS AND BIDS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081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1913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426756" y="4614597"/>
            <a:ext cx="5770743" cy="1057807"/>
          </a:xfrm>
          <a:custGeom>
            <a:avLst/>
            <a:gdLst/>
            <a:ahLst/>
            <a:cxnLst/>
            <a:rect l="l" t="t" r="r" b="b"/>
            <a:pathLst>
              <a:path w="5770743" h="1057807">
                <a:moveTo>
                  <a:pt x="0" y="0"/>
                </a:moveTo>
                <a:lnTo>
                  <a:pt x="5770742" y="0"/>
                </a:lnTo>
                <a:lnTo>
                  <a:pt x="5770742" y="1057806"/>
                </a:lnTo>
                <a:lnTo>
                  <a:pt x="0" y="105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419524" y="7248999"/>
            <a:ext cx="5448952" cy="2009301"/>
          </a:xfrm>
          <a:custGeom>
            <a:avLst/>
            <a:gdLst/>
            <a:ahLst/>
            <a:cxnLst/>
            <a:rect l="l" t="t" r="r" b="b"/>
            <a:pathLst>
              <a:path w="5448952" h="2009301">
                <a:moveTo>
                  <a:pt x="0" y="0"/>
                </a:moveTo>
                <a:lnTo>
                  <a:pt x="5448952" y="0"/>
                </a:lnTo>
                <a:lnTo>
                  <a:pt x="5448952" y="2009301"/>
                </a:lnTo>
                <a:lnTo>
                  <a:pt x="0" y="20093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954274" y="3013992"/>
            <a:ext cx="6358860" cy="4496244"/>
          </a:xfrm>
          <a:custGeom>
            <a:avLst/>
            <a:gdLst/>
            <a:ahLst/>
            <a:cxnLst/>
            <a:rect l="l" t="t" r="r" b="b"/>
            <a:pathLst>
              <a:path w="6358860" h="4496244">
                <a:moveTo>
                  <a:pt x="0" y="0"/>
                </a:moveTo>
                <a:lnTo>
                  <a:pt x="6358859" y="0"/>
                </a:lnTo>
                <a:lnTo>
                  <a:pt x="6358859" y="4496244"/>
                </a:lnTo>
                <a:lnTo>
                  <a:pt x="0" y="44962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017557" y="2261408"/>
            <a:ext cx="10252886" cy="92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5"/>
              </a:lnSpc>
            </a:pPr>
            <a:r>
              <a:rPr lang="en-US" sz="5497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A TOAST TO OUR SPONSORS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09411" y="6172200"/>
            <a:ext cx="1928004" cy="4114800"/>
          </a:xfrm>
          <a:custGeom>
            <a:avLst/>
            <a:gdLst/>
            <a:ahLst/>
            <a:cxnLst/>
            <a:rect l="l" t="t" r="r" b="b"/>
            <a:pathLst>
              <a:path w="1928004" h="4114800">
                <a:moveTo>
                  <a:pt x="0" y="0"/>
                </a:moveTo>
                <a:lnTo>
                  <a:pt x="1928004" y="0"/>
                </a:lnTo>
                <a:lnTo>
                  <a:pt x="19280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37415" y="7938897"/>
            <a:ext cx="1100212" cy="2348103"/>
          </a:xfrm>
          <a:custGeom>
            <a:avLst/>
            <a:gdLst/>
            <a:ahLst/>
            <a:cxnLst/>
            <a:rect l="l" t="t" r="r" b="b"/>
            <a:pathLst>
              <a:path w="1100212" h="2348103">
                <a:moveTo>
                  <a:pt x="0" y="0"/>
                </a:moveTo>
                <a:lnTo>
                  <a:pt x="1100212" y="0"/>
                </a:lnTo>
                <a:lnTo>
                  <a:pt x="1100212" y="2348103"/>
                </a:lnTo>
                <a:lnTo>
                  <a:pt x="0" y="2348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762558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335029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3314700" y="2132562"/>
            <a:ext cx="11658600" cy="6557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762558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335029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3314700" y="2356658"/>
            <a:ext cx="11658600" cy="6557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762558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335029" y="3113611"/>
            <a:ext cx="19041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3314700" y="2132562"/>
            <a:ext cx="11658600" cy="6557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081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1913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6455170" y="1626132"/>
            <a:ext cx="5377660" cy="7603375"/>
          </a:xfrm>
          <a:custGeom>
            <a:avLst/>
            <a:gdLst/>
            <a:ahLst/>
            <a:cxnLst/>
            <a:rect l="l" t="t" r="r" b="b"/>
            <a:pathLst>
              <a:path w="5377660" h="7603375">
                <a:moveTo>
                  <a:pt x="0" y="0"/>
                </a:moveTo>
                <a:lnTo>
                  <a:pt x="5377660" y="0"/>
                </a:lnTo>
                <a:lnTo>
                  <a:pt x="5377660" y="7603375"/>
                </a:lnTo>
                <a:lnTo>
                  <a:pt x="0" y="7603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29079" y="3232416"/>
            <a:ext cx="5802612" cy="4321578"/>
          </a:xfrm>
          <a:custGeom>
            <a:avLst/>
            <a:gdLst/>
            <a:ahLst/>
            <a:cxnLst/>
            <a:rect l="l" t="t" r="r" b="b"/>
            <a:pathLst>
              <a:path w="5802612" h="4321578">
                <a:moveTo>
                  <a:pt x="0" y="0"/>
                </a:moveTo>
                <a:lnTo>
                  <a:pt x="5802612" y="0"/>
                </a:lnTo>
                <a:lnTo>
                  <a:pt x="5802612" y="4321578"/>
                </a:lnTo>
                <a:lnTo>
                  <a:pt x="0" y="43215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548" r="-469" b="-31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29993" y="1336756"/>
            <a:ext cx="6600783" cy="112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LIVE AUCTION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81368" y="8303649"/>
            <a:ext cx="9925264" cy="1586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1"/>
              </a:lnSpc>
            </a:pPr>
            <a:r>
              <a:rPr lang="en-US" sz="4551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DONATED BY: NYS VETERINARY DIAGNOSTIC LABORATORY, CORNELL UNIVERSITY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081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1913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6460391" y="1620911"/>
            <a:ext cx="5402890" cy="7639047"/>
          </a:xfrm>
          <a:custGeom>
            <a:avLst/>
            <a:gdLst/>
            <a:ahLst/>
            <a:cxnLst/>
            <a:rect l="l" t="t" r="r" b="b"/>
            <a:pathLst>
              <a:path w="5402890" h="7639047">
                <a:moveTo>
                  <a:pt x="0" y="0"/>
                </a:moveTo>
                <a:lnTo>
                  <a:pt x="5402890" y="0"/>
                </a:lnTo>
                <a:lnTo>
                  <a:pt x="5402890" y="7639047"/>
                </a:lnTo>
                <a:lnTo>
                  <a:pt x="0" y="7639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50864" y="3221474"/>
            <a:ext cx="5832000" cy="4343955"/>
          </a:xfrm>
          <a:custGeom>
            <a:avLst/>
            <a:gdLst/>
            <a:ahLst/>
            <a:cxnLst/>
            <a:rect l="l" t="t" r="r" b="b"/>
            <a:pathLst>
              <a:path w="5832000" h="4343955">
                <a:moveTo>
                  <a:pt x="0" y="0"/>
                </a:moveTo>
                <a:lnTo>
                  <a:pt x="5832000" y="0"/>
                </a:lnTo>
                <a:lnTo>
                  <a:pt x="5832000" y="4343956"/>
                </a:lnTo>
                <a:lnTo>
                  <a:pt x="0" y="4343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71" r="-1571" b="-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43608" y="1235710"/>
            <a:ext cx="6600783" cy="112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LIVE AUCTION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04232" y="8406496"/>
            <a:ext cx="9925264" cy="100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3"/>
              </a:lnSpc>
            </a:pPr>
            <a:r>
              <a:rPr lang="en-US" sz="5816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DONATED BY: DR. ASHLEY HILL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64641" y="-2247916"/>
            <a:ext cx="10524228" cy="15020060"/>
          </a:xfrm>
          <a:custGeom>
            <a:avLst/>
            <a:gdLst/>
            <a:ahLst/>
            <a:cxnLst/>
            <a:rect l="l" t="t" r="r" b="b"/>
            <a:pathLst>
              <a:path w="10524228" h="15020060">
                <a:moveTo>
                  <a:pt x="0" y="0"/>
                </a:moveTo>
                <a:lnTo>
                  <a:pt x="10524229" y="0"/>
                </a:lnTo>
                <a:lnTo>
                  <a:pt x="10524229" y="15020060"/>
                </a:lnTo>
                <a:lnTo>
                  <a:pt x="0" y="15020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1439" t="-8297" b="-5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081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1913904" y="3221474"/>
            <a:ext cx="1689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0" y="0"/>
            <a:ext cx="13716000" cy="4713316"/>
          </a:xfrm>
          <a:custGeom>
            <a:avLst/>
            <a:gdLst/>
            <a:ahLst/>
            <a:cxnLst/>
            <a:rect l="l" t="t" r="r" b="b"/>
            <a:pathLst>
              <a:path w="13716000" h="4713316">
                <a:moveTo>
                  <a:pt x="0" y="0"/>
                </a:moveTo>
                <a:lnTo>
                  <a:pt x="13716000" y="0"/>
                </a:lnTo>
                <a:lnTo>
                  <a:pt x="13716000" y="4713316"/>
                </a:lnTo>
                <a:lnTo>
                  <a:pt x="0" y="471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6460391" y="1620911"/>
            <a:ext cx="5402890" cy="7639047"/>
          </a:xfrm>
          <a:custGeom>
            <a:avLst/>
            <a:gdLst/>
            <a:ahLst/>
            <a:cxnLst/>
            <a:rect l="l" t="t" r="r" b="b"/>
            <a:pathLst>
              <a:path w="5402890" h="7639047">
                <a:moveTo>
                  <a:pt x="0" y="0"/>
                </a:moveTo>
                <a:lnTo>
                  <a:pt x="5402890" y="0"/>
                </a:lnTo>
                <a:lnTo>
                  <a:pt x="5402890" y="7639047"/>
                </a:lnTo>
                <a:lnTo>
                  <a:pt x="0" y="7639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50864" y="3221474"/>
            <a:ext cx="5832000" cy="4338359"/>
          </a:xfrm>
          <a:custGeom>
            <a:avLst/>
            <a:gdLst/>
            <a:ahLst/>
            <a:cxnLst/>
            <a:rect l="l" t="t" r="r" b="b"/>
            <a:pathLst>
              <a:path w="5832000" h="4338359">
                <a:moveTo>
                  <a:pt x="0" y="0"/>
                </a:moveTo>
                <a:lnTo>
                  <a:pt x="5832000" y="0"/>
                </a:lnTo>
                <a:lnTo>
                  <a:pt x="5832000" y="4338360"/>
                </a:lnTo>
                <a:lnTo>
                  <a:pt x="0" y="4338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49" r="-449" b="-15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43608" y="1235710"/>
            <a:ext cx="6600783" cy="112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0"/>
              </a:lnSpc>
            </a:pPr>
            <a:r>
              <a:rPr lang="en-US" sz="6622">
                <a:solidFill>
                  <a:srgbClr val="000000"/>
                </a:solidFill>
                <a:latin typeface="Rye"/>
                <a:ea typeface="Rye"/>
                <a:cs typeface="Rye"/>
                <a:sym typeface="Rye"/>
              </a:rPr>
              <a:t>LIVE AUCTION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04232" y="8406496"/>
            <a:ext cx="9925264" cy="100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3"/>
              </a:lnSpc>
            </a:pPr>
            <a:r>
              <a:rPr lang="en-US" sz="5816">
                <a:solidFill>
                  <a:srgbClr val="000000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DONATED BY: ANONYMOUS DONOR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Custom</PresentationFormat>
  <Paragraphs>41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Abhaya Libre</vt:lpstr>
      <vt:lpstr>Cinzel</vt:lpstr>
      <vt:lpstr>Canva Sans</vt:lpstr>
      <vt:lpstr>Calibri</vt:lpstr>
      <vt:lpstr>Roller Coaster Serif</vt:lpstr>
      <vt:lpstr>Arial</vt:lpstr>
      <vt:lpstr>Cinzel Decorative</vt:lpstr>
      <vt:lpstr>Rye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Auction Invite Revised 9.22 (Presentation)</dc:title>
  <dc:creator>Reda Ozuna</dc:creator>
  <cp:lastModifiedBy>Reda Ozuna</cp:lastModifiedBy>
  <cp:revision>1</cp:revision>
  <dcterms:created xsi:type="dcterms:W3CDTF">2006-08-16T00:00:00Z</dcterms:created>
  <dcterms:modified xsi:type="dcterms:W3CDTF">2025-12-17T00:04:32Z</dcterms:modified>
  <dc:identifier>DAG3UKz_PxE</dc:identifier>
</cp:coreProperties>
</file>